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95" r:id="rId3"/>
    <p:sldId id="327" r:id="rId4"/>
    <p:sldId id="328" r:id="rId5"/>
    <p:sldId id="329" r:id="rId6"/>
    <p:sldId id="302" r:id="rId7"/>
    <p:sldId id="307" r:id="rId8"/>
    <p:sldId id="311" r:id="rId9"/>
    <p:sldId id="316" r:id="rId10"/>
    <p:sldId id="321" r:id="rId11"/>
    <p:sldId id="331"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65" charset="0"/>
        <a:ea typeface="ＭＳ Ｐゴシック" pitchFamily="-65" charset="-128"/>
        <a:cs typeface="+mn-cs"/>
      </a:defRPr>
    </a:lvl1pPr>
    <a:lvl2pPr marL="457200" algn="l" rtl="0" fontAlgn="base">
      <a:spcBef>
        <a:spcPct val="0"/>
      </a:spcBef>
      <a:spcAft>
        <a:spcPct val="0"/>
      </a:spcAft>
      <a:defRPr sz="2400" kern="1200">
        <a:solidFill>
          <a:schemeClr val="tx1"/>
        </a:solidFill>
        <a:latin typeface="Times New Roman" pitchFamily="-65" charset="0"/>
        <a:ea typeface="ＭＳ Ｐゴシック" pitchFamily="-65" charset="-128"/>
        <a:cs typeface="+mn-cs"/>
      </a:defRPr>
    </a:lvl2pPr>
    <a:lvl3pPr marL="914400" algn="l" rtl="0" fontAlgn="base">
      <a:spcBef>
        <a:spcPct val="0"/>
      </a:spcBef>
      <a:spcAft>
        <a:spcPct val="0"/>
      </a:spcAft>
      <a:defRPr sz="2400" kern="1200">
        <a:solidFill>
          <a:schemeClr val="tx1"/>
        </a:solidFill>
        <a:latin typeface="Times New Roman" pitchFamily="-65" charset="0"/>
        <a:ea typeface="ＭＳ Ｐゴシック" pitchFamily="-65" charset="-128"/>
        <a:cs typeface="+mn-cs"/>
      </a:defRPr>
    </a:lvl3pPr>
    <a:lvl4pPr marL="1371600" algn="l" rtl="0" fontAlgn="base">
      <a:spcBef>
        <a:spcPct val="0"/>
      </a:spcBef>
      <a:spcAft>
        <a:spcPct val="0"/>
      </a:spcAft>
      <a:defRPr sz="2400" kern="1200">
        <a:solidFill>
          <a:schemeClr val="tx1"/>
        </a:solidFill>
        <a:latin typeface="Times New Roman" pitchFamily="-65" charset="0"/>
        <a:ea typeface="ＭＳ Ｐゴシック" pitchFamily="-65" charset="-128"/>
        <a:cs typeface="+mn-cs"/>
      </a:defRPr>
    </a:lvl4pPr>
    <a:lvl5pPr marL="1828800" algn="l" rtl="0" fontAlgn="base">
      <a:spcBef>
        <a:spcPct val="0"/>
      </a:spcBef>
      <a:spcAft>
        <a:spcPct val="0"/>
      </a:spcAft>
      <a:defRPr sz="2400" kern="1200">
        <a:solidFill>
          <a:schemeClr val="tx1"/>
        </a:solidFill>
        <a:latin typeface="Times New Roman"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New Roman"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New Roman"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New Roman"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New Roman" pitchFamily="-65"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CC"/>
    <a:srgbClr val="FF99CC"/>
    <a:srgbClr val="FFFF00"/>
    <a:srgbClr val="FFCC66"/>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BB362B-531C-40AC-9E02-CCF4A232CAC5}" type="slidenum">
              <a:rPr lang="en-US" altLang="en-US"/>
              <a:pPr/>
              <a:t>‹#›</a:t>
            </a:fld>
            <a:endParaRPr lang="en-US" altLang="en-US"/>
          </a:p>
        </p:txBody>
      </p:sp>
    </p:spTree>
    <p:extLst>
      <p:ext uri="{BB962C8B-B14F-4D97-AF65-F5344CB8AC3E}">
        <p14:creationId xmlns:p14="http://schemas.microsoft.com/office/powerpoint/2010/main" val="2189773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C47C4AB6-9F6C-4318-8165-33F09BF8FF33}" type="slidenum">
              <a:rPr lang="en-US" altLang="en-US" sz="1200"/>
              <a:pPr eaLnBrk="1" hangingPunct="1"/>
              <a:t>1</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65" charset="0"/>
              </a:rPr>
              <a:t>By Emily Kissner, including all photos.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F7EC6CC5-BF66-4E53-AE5A-6A1F914CDBCC}" type="slidenum">
              <a:rPr lang="en-US" altLang="en-US" sz="1200"/>
              <a:pPr eaLnBrk="1" hangingPunct="1"/>
              <a:t>10</a:t>
            </a:fld>
            <a:endParaRPr lang="en-US" alt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65" charset="0"/>
              </a:rPr>
              <a:t>Text and photos by Emily Kissner. You may share and remix for non-commercial use.</a:t>
            </a:r>
          </a:p>
          <a:p>
            <a:r>
              <a:rPr lang="en-US" altLang="en-US" smtClean="0">
                <a:latin typeface="Times New Roman" pitchFamily="-65" charset="0"/>
              </a:rPr>
              <a:t>http://creativecommons.org/licenses/by-nc/3.0/deed.en_US</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5D55E939-117A-4085-8106-04367D29DDB2}" type="slidenum">
              <a:rPr lang="en-US" altLang="en-US" sz="1200"/>
              <a:pPr eaLnBrk="1" hangingPunct="1"/>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2D43BE20-E014-44B6-81A0-0206C283EBAC}" type="slidenum">
              <a:rPr lang="en-US" altLang="en-US" sz="1200"/>
              <a:pPr eaLnBrk="1" hangingPunct="1"/>
              <a:t>2</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9A25E245-3BDB-4107-8FC6-44DAD92A33E1}" type="slidenum">
              <a:rPr lang="en-US" altLang="en-US" sz="1200"/>
              <a:pPr eaLnBrk="1" hangingPunct="1"/>
              <a:t>3</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C9531971-E794-4EFE-9B00-354DC576C67E}" type="slidenum">
              <a:rPr lang="en-US" altLang="en-US" sz="1200"/>
              <a:pPr eaLnBrk="1" hangingPunct="1"/>
              <a:t>4</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79A28309-5F46-44A7-9F81-47448544A0D0}" type="slidenum">
              <a:rPr lang="en-US" altLang="en-US" sz="1200"/>
              <a:pPr eaLnBrk="1" hangingPunct="1"/>
              <a:t>5</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2C44F8C7-26C9-46C1-8CAF-52A1C82C3F02}" type="slidenum">
              <a:rPr lang="en-US" altLang="en-US" sz="1200"/>
              <a:pPr eaLnBrk="1" hangingPunct="1"/>
              <a:t>6</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789D14C7-87E7-4518-853C-8E1FFB0180D4}" type="slidenum">
              <a:rPr lang="en-US" altLang="en-US" sz="1200"/>
              <a:pPr eaLnBrk="1" hangingPunct="1"/>
              <a:t>7</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B9D546AC-447C-4D94-BECE-433471F361E2}" type="slidenum">
              <a:rPr lang="en-US" altLang="en-US" sz="1200"/>
              <a:pPr eaLnBrk="1" hangingPunct="1"/>
              <a:t>8</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eaLnBrk="1" hangingPunct="1"/>
            <a:fld id="{25B80354-BAF6-449D-BA6B-0CFC348CCAE7}" type="slidenum">
              <a:rPr lang="en-US" altLang="en-US" sz="1200"/>
              <a:pPr eaLnBrk="1" hangingPunct="1"/>
              <a:t>9</a:t>
            </a:fld>
            <a:endParaRPr lang="en-US" alt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D675A2-99B5-4BE1-9E16-285BA609E00B}" type="slidenum">
              <a:rPr lang="en-US" altLang="en-US"/>
              <a:pPr/>
              <a:t>‹#›</a:t>
            </a:fld>
            <a:endParaRPr lang="en-US" altLang="en-US"/>
          </a:p>
        </p:txBody>
      </p:sp>
    </p:spTree>
    <p:extLst>
      <p:ext uri="{BB962C8B-B14F-4D97-AF65-F5344CB8AC3E}">
        <p14:creationId xmlns:p14="http://schemas.microsoft.com/office/powerpoint/2010/main" val="387431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611562-F30D-420B-B3E8-1F2F63DF915D}" type="slidenum">
              <a:rPr lang="en-US" altLang="en-US"/>
              <a:pPr/>
              <a:t>‹#›</a:t>
            </a:fld>
            <a:endParaRPr lang="en-US" altLang="en-US"/>
          </a:p>
        </p:txBody>
      </p:sp>
    </p:spTree>
    <p:extLst>
      <p:ext uri="{BB962C8B-B14F-4D97-AF65-F5344CB8AC3E}">
        <p14:creationId xmlns:p14="http://schemas.microsoft.com/office/powerpoint/2010/main" val="25884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DA87B1-6DDE-46C3-A7F3-76469A14370C}" type="slidenum">
              <a:rPr lang="en-US" altLang="en-US"/>
              <a:pPr/>
              <a:t>‹#›</a:t>
            </a:fld>
            <a:endParaRPr lang="en-US" altLang="en-US"/>
          </a:p>
        </p:txBody>
      </p:sp>
    </p:spTree>
    <p:extLst>
      <p:ext uri="{BB962C8B-B14F-4D97-AF65-F5344CB8AC3E}">
        <p14:creationId xmlns:p14="http://schemas.microsoft.com/office/powerpoint/2010/main" val="297875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B15BAE-0C57-4992-A59E-E5486FF64078}" type="slidenum">
              <a:rPr lang="en-US" altLang="en-US"/>
              <a:pPr/>
              <a:t>‹#›</a:t>
            </a:fld>
            <a:endParaRPr lang="en-US" altLang="en-US"/>
          </a:p>
        </p:txBody>
      </p:sp>
    </p:spTree>
    <p:extLst>
      <p:ext uri="{BB962C8B-B14F-4D97-AF65-F5344CB8AC3E}">
        <p14:creationId xmlns:p14="http://schemas.microsoft.com/office/powerpoint/2010/main" val="343918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6F3CCF-0E56-4C6A-8F21-F615AE894F58}" type="slidenum">
              <a:rPr lang="en-US" altLang="en-US"/>
              <a:pPr/>
              <a:t>‹#›</a:t>
            </a:fld>
            <a:endParaRPr lang="en-US" altLang="en-US"/>
          </a:p>
        </p:txBody>
      </p:sp>
    </p:spTree>
    <p:extLst>
      <p:ext uri="{BB962C8B-B14F-4D97-AF65-F5344CB8AC3E}">
        <p14:creationId xmlns:p14="http://schemas.microsoft.com/office/powerpoint/2010/main" val="3018647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A051EB-85CC-41A4-8A06-3C3A0B91CB21}" type="slidenum">
              <a:rPr lang="en-US" altLang="en-US"/>
              <a:pPr/>
              <a:t>‹#›</a:t>
            </a:fld>
            <a:endParaRPr lang="en-US" altLang="en-US"/>
          </a:p>
        </p:txBody>
      </p:sp>
    </p:spTree>
    <p:extLst>
      <p:ext uri="{BB962C8B-B14F-4D97-AF65-F5344CB8AC3E}">
        <p14:creationId xmlns:p14="http://schemas.microsoft.com/office/powerpoint/2010/main" val="306480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05FE7A-2794-4399-BDDF-221B48970E74}" type="slidenum">
              <a:rPr lang="en-US" altLang="en-US"/>
              <a:pPr/>
              <a:t>‹#›</a:t>
            </a:fld>
            <a:endParaRPr lang="en-US" altLang="en-US"/>
          </a:p>
        </p:txBody>
      </p:sp>
    </p:spTree>
    <p:extLst>
      <p:ext uri="{BB962C8B-B14F-4D97-AF65-F5344CB8AC3E}">
        <p14:creationId xmlns:p14="http://schemas.microsoft.com/office/powerpoint/2010/main" val="13598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1432C2-05BC-447D-A4CD-D9000618148C}" type="slidenum">
              <a:rPr lang="en-US" altLang="en-US"/>
              <a:pPr/>
              <a:t>‹#›</a:t>
            </a:fld>
            <a:endParaRPr lang="en-US" altLang="en-US"/>
          </a:p>
        </p:txBody>
      </p:sp>
    </p:spTree>
    <p:extLst>
      <p:ext uri="{BB962C8B-B14F-4D97-AF65-F5344CB8AC3E}">
        <p14:creationId xmlns:p14="http://schemas.microsoft.com/office/powerpoint/2010/main" val="214050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146BFC-BE3F-4E69-B345-EA2F609F939D}" type="slidenum">
              <a:rPr lang="en-US" altLang="en-US"/>
              <a:pPr/>
              <a:t>‹#›</a:t>
            </a:fld>
            <a:endParaRPr lang="en-US" altLang="en-US"/>
          </a:p>
        </p:txBody>
      </p:sp>
    </p:spTree>
    <p:extLst>
      <p:ext uri="{BB962C8B-B14F-4D97-AF65-F5344CB8AC3E}">
        <p14:creationId xmlns:p14="http://schemas.microsoft.com/office/powerpoint/2010/main" val="33015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F7301A6-13FB-44D4-B293-8C7297227F76}" type="slidenum">
              <a:rPr lang="en-US" altLang="en-US"/>
              <a:pPr/>
              <a:t>‹#›</a:t>
            </a:fld>
            <a:endParaRPr lang="en-US" altLang="en-US"/>
          </a:p>
        </p:txBody>
      </p:sp>
    </p:spTree>
    <p:extLst>
      <p:ext uri="{BB962C8B-B14F-4D97-AF65-F5344CB8AC3E}">
        <p14:creationId xmlns:p14="http://schemas.microsoft.com/office/powerpoint/2010/main" val="34401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3A9DB24-B0A6-4441-A5F1-7E40F35A1049}" type="slidenum">
              <a:rPr lang="en-US" altLang="en-US"/>
              <a:pPr/>
              <a:t>‹#›</a:t>
            </a:fld>
            <a:endParaRPr lang="en-US" altLang="en-US"/>
          </a:p>
        </p:txBody>
      </p:sp>
    </p:spTree>
    <p:extLst>
      <p:ext uri="{BB962C8B-B14F-4D97-AF65-F5344CB8AC3E}">
        <p14:creationId xmlns:p14="http://schemas.microsoft.com/office/powerpoint/2010/main" val="168416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E932E99-ABA0-410B-A102-E6BC0A467707}" type="slidenum">
              <a:rPr lang="en-US" altLang="en-US"/>
              <a:pPr/>
              <a:t>‹#›</a:t>
            </a:fld>
            <a:endParaRPr lang="en-US" altLang="en-US"/>
          </a:p>
        </p:txBody>
      </p:sp>
    </p:spTree>
    <p:extLst>
      <p:ext uri="{BB962C8B-B14F-4D97-AF65-F5344CB8AC3E}">
        <p14:creationId xmlns:p14="http://schemas.microsoft.com/office/powerpoint/2010/main" val="69761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43653B5-8D0B-4C07-9C20-630CAB3AEA79}" type="slidenum">
              <a:rPr lang="en-US" altLang="en-US"/>
              <a:pPr/>
              <a:t>‹#›</a:t>
            </a:fld>
            <a:endParaRPr lang="en-US" altLang="en-US"/>
          </a:p>
        </p:txBody>
      </p:sp>
    </p:spTree>
    <p:extLst>
      <p:ext uri="{BB962C8B-B14F-4D97-AF65-F5344CB8AC3E}">
        <p14:creationId xmlns:p14="http://schemas.microsoft.com/office/powerpoint/2010/main" val="25035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9E975A-A294-46B5-9A7A-F26DB544597E}" type="slidenum">
              <a:rPr lang="en-US" altLang="en-US"/>
              <a:pPr/>
              <a:t>‹#›</a:t>
            </a:fld>
            <a:endParaRPr lang="en-US" altLang="en-US"/>
          </a:p>
        </p:txBody>
      </p:sp>
    </p:spTree>
    <p:extLst>
      <p:ext uri="{BB962C8B-B14F-4D97-AF65-F5344CB8AC3E}">
        <p14:creationId xmlns:p14="http://schemas.microsoft.com/office/powerpoint/2010/main" val="5857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66"/>
            </a:gs>
            <a:gs pos="100000">
              <a:srgbClr val="00182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7D5D16-77AF-4338-9533-2FBED0E9B1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1"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762000"/>
            <a:ext cx="7772400" cy="1600200"/>
          </a:xfrm>
          <a:solidFill>
            <a:schemeClr val="accent6">
              <a:lumMod val="60000"/>
              <a:lumOff val="40000"/>
              <a:alpha val="41000"/>
            </a:schemeClr>
          </a:solidFill>
        </p:spPr>
        <p:txBody>
          <a:bodyPr/>
          <a:lstStyle/>
          <a:p>
            <a:pPr eaLnBrk="1" hangingPunct="1">
              <a:defRPr/>
            </a:pPr>
            <a:r>
              <a:rPr lang="en-US" dirty="0" smtClean="0">
                <a:solidFill>
                  <a:schemeClr val="bg1"/>
                </a:solidFill>
                <a:latin typeface="Century Schoolbook" pitchFamily="-65" charset="0"/>
              </a:rPr>
              <a:t>Identifying</a:t>
            </a:r>
            <a:br>
              <a:rPr lang="en-US" dirty="0" smtClean="0">
                <a:solidFill>
                  <a:schemeClr val="bg1"/>
                </a:solidFill>
                <a:latin typeface="Century Schoolbook" pitchFamily="-65" charset="0"/>
              </a:rPr>
            </a:br>
            <a:r>
              <a:rPr lang="en-US" dirty="0" smtClean="0">
                <a:solidFill>
                  <a:schemeClr val="bg1"/>
                </a:solidFill>
                <a:latin typeface="Century Schoolbook" pitchFamily="-65" charset="0"/>
              </a:rPr>
              <a:t>Text Structures</a:t>
            </a:r>
          </a:p>
        </p:txBody>
      </p:sp>
      <p:pic>
        <p:nvPicPr>
          <p:cNvPr id="7" name="Picture 6" descr="text structure centers 2.jpg"/>
          <p:cNvPicPr>
            <a:picLocks noChangeAspect="1"/>
          </p:cNvPicPr>
          <p:nvPr/>
        </p:nvPicPr>
        <p:blipFill>
          <a:blip r:embed="rId3"/>
          <a:srcRect t="22305"/>
          <a:stretch>
            <a:fillRect/>
          </a:stretch>
        </p:blipFill>
        <p:spPr>
          <a:xfrm>
            <a:off x="228600" y="3124200"/>
            <a:ext cx="4098925" cy="2389188"/>
          </a:xfrm>
          <a:prstGeom prst="rect">
            <a:avLst/>
          </a:prstGeom>
          <a:ln>
            <a:solidFill>
              <a:schemeClr val="accent3"/>
            </a:solidFill>
          </a:ln>
        </p:spPr>
      </p:pic>
      <p:pic>
        <p:nvPicPr>
          <p:cNvPr id="9" name="Picture 8" descr="graphic organizer 1.jpg"/>
          <p:cNvPicPr>
            <a:picLocks noChangeAspect="1"/>
          </p:cNvPicPr>
          <p:nvPr/>
        </p:nvPicPr>
        <p:blipFill>
          <a:blip r:embed="rId4"/>
          <a:srcRect l="20988" t="24280" r="12346" b="9877"/>
          <a:stretch>
            <a:fillRect/>
          </a:stretch>
        </p:blipFill>
        <p:spPr>
          <a:xfrm>
            <a:off x="3733800" y="4114800"/>
            <a:ext cx="2879725" cy="2133600"/>
          </a:xfrm>
          <a:prstGeom prst="rect">
            <a:avLst/>
          </a:prstGeom>
          <a:ln>
            <a:solidFill>
              <a:schemeClr val="accent3"/>
            </a:solidFill>
          </a:ln>
        </p:spPr>
      </p:pic>
      <p:pic>
        <p:nvPicPr>
          <p:cNvPr id="10" name="Picture 9" descr="iron furnace boiling springs.jpg"/>
          <p:cNvPicPr>
            <a:picLocks noChangeAspect="1"/>
          </p:cNvPicPr>
          <p:nvPr/>
        </p:nvPicPr>
        <p:blipFill>
          <a:blip r:embed="rId5"/>
          <a:stretch>
            <a:fillRect/>
          </a:stretch>
        </p:blipFill>
        <p:spPr>
          <a:xfrm>
            <a:off x="6477000" y="3048000"/>
            <a:ext cx="1992313" cy="2667000"/>
          </a:xfrm>
          <a:prstGeom prst="rect">
            <a:avLst/>
          </a:prstGeom>
          <a:ln>
            <a:solidFill>
              <a:schemeClr val="accent3"/>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dirty="0">
                <a:solidFill>
                  <a:schemeClr val="accent2">
                    <a:lumMod val="40000"/>
                    <a:lumOff val="60000"/>
                  </a:schemeClr>
                </a:solidFill>
              </a:rPr>
              <a:t>What’s the text structure? </a:t>
            </a:r>
            <a:r>
              <a:rPr lang="en-US" altLang="en-US" dirty="0" smtClean="0">
                <a:solidFill>
                  <a:schemeClr val="accent2">
                    <a:lumMod val="40000"/>
                    <a:lumOff val="60000"/>
                  </a:schemeClr>
                </a:solidFill>
              </a:rPr>
              <a:t>#8</a:t>
            </a:r>
            <a:endParaRPr lang="en-US" altLang="en-US" dirty="0" smtClean="0">
              <a:solidFill>
                <a:schemeClr val="accent2">
                  <a:lumMod val="40000"/>
                  <a:lumOff val="60000"/>
                </a:schemeClr>
              </a:solidFill>
            </a:endParaRPr>
          </a:p>
        </p:txBody>
      </p:sp>
      <p:sp>
        <p:nvSpPr>
          <p:cNvPr id="164867" name="Rectangle 3"/>
          <p:cNvSpPr>
            <a:spLocks noGrp="1" noChangeArrowheads="1"/>
          </p:cNvSpPr>
          <p:nvPr>
            <p:ph type="body" sz="half" idx="1"/>
          </p:nvPr>
        </p:nvSpPr>
        <p:spPr>
          <a:xfrm>
            <a:off x="685800" y="1981200"/>
            <a:ext cx="4800600" cy="4114800"/>
          </a:xfrm>
        </p:spPr>
        <p:txBody>
          <a:bodyPr/>
          <a:lstStyle/>
          <a:p>
            <a:pPr eaLnBrk="1" hangingPunct="1">
              <a:lnSpc>
                <a:spcPct val="90000"/>
              </a:lnSpc>
              <a:buFontTx/>
              <a:buNone/>
            </a:pPr>
            <a:r>
              <a:rPr lang="en-US" altLang="en-US" sz="2400" dirty="0" smtClean="0"/>
              <a:t>       </a:t>
            </a:r>
            <a:r>
              <a:rPr lang="en-US" altLang="en-US" sz="2400" dirty="0" smtClean="0"/>
              <a:t>  </a:t>
            </a:r>
            <a:r>
              <a:rPr lang="en-US" altLang="en-US" sz="2400" dirty="0" smtClean="0">
                <a:solidFill>
                  <a:srgbClr val="FFFFFF"/>
                </a:solidFill>
                <a:latin typeface="Lucida Bright" pitchFamily="-65" charset="0"/>
                <a:cs typeface="Times New Roman" pitchFamily="-65" charset="0"/>
              </a:rPr>
              <a:t>By Monday night, the town of Chicago was burning. People described it as terrible, but amazing. The flames were brighter than anything people had ever seen. The harsh winds swept the fire across the city with terrible speed. For many who watched, it was a sight to remember for the rest of their lives.</a:t>
            </a:r>
            <a:endParaRPr lang="en-US" altLang="en-US" sz="2400" dirty="0" smtClean="0">
              <a:solidFill>
                <a:srgbClr val="FFFFFF"/>
              </a:solidFill>
              <a:cs typeface="Times New Roman" pitchFamily="-65" charset="0"/>
            </a:endParaRPr>
          </a:p>
          <a:p>
            <a:pPr eaLnBrk="1" hangingPunct="1">
              <a:lnSpc>
                <a:spcPct val="90000"/>
              </a:lnSpc>
              <a:buFontTx/>
              <a:buNone/>
            </a:pPr>
            <a:endParaRPr lang="en-US" altLang="en-US" sz="2400" dirty="0" smtClean="0">
              <a:solidFill>
                <a:srgbClr val="FFFFFF"/>
              </a:solidFill>
            </a:endParaRPr>
          </a:p>
        </p:txBody>
      </p:sp>
      <p:sp>
        <p:nvSpPr>
          <p:cNvPr id="164868" name="Rectangle 4"/>
          <p:cNvSpPr>
            <a:spLocks noGrp="1" noChangeArrowheads="1"/>
          </p:cNvSpPr>
          <p:nvPr>
            <p:ph type="body" sz="half" idx="2"/>
          </p:nvPr>
        </p:nvSpPr>
        <p:spPr>
          <a:xfrm>
            <a:off x="5715000" y="1981200"/>
            <a:ext cx="2743200" cy="4114800"/>
          </a:xfrm>
        </p:spPr>
        <p:txBody>
          <a:bodyPr/>
          <a:lstStyle/>
          <a:p>
            <a:pPr eaLnBrk="1" hangingPunct="1"/>
            <a:r>
              <a:rPr lang="en-US" altLang="en-US" sz="2200" dirty="0" smtClean="0">
                <a:solidFill>
                  <a:schemeClr val="accent2">
                    <a:lumMod val="40000"/>
                    <a:lumOff val="60000"/>
                  </a:schemeClr>
                </a:solidFill>
              </a:rPr>
              <a:t>Chronological order</a:t>
            </a:r>
          </a:p>
          <a:p>
            <a:pPr eaLnBrk="1" hangingPunct="1"/>
            <a:r>
              <a:rPr lang="en-US" altLang="en-US" sz="2200" dirty="0" smtClean="0">
                <a:solidFill>
                  <a:schemeClr val="accent2">
                    <a:lumMod val="40000"/>
                    <a:lumOff val="60000"/>
                  </a:schemeClr>
                </a:solidFill>
              </a:rPr>
              <a:t>Compare and contrast</a:t>
            </a:r>
          </a:p>
          <a:p>
            <a:pPr eaLnBrk="1" hangingPunct="1"/>
            <a:r>
              <a:rPr lang="en-US" altLang="en-US" sz="2200" dirty="0" smtClean="0">
                <a:solidFill>
                  <a:schemeClr val="accent2">
                    <a:lumMod val="40000"/>
                    <a:lumOff val="60000"/>
                  </a:schemeClr>
                </a:solidFill>
              </a:rPr>
              <a:t>Cause and effect</a:t>
            </a:r>
          </a:p>
          <a:p>
            <a:pPr eaLnBrk="1" hangingPunct="1"/>
            <a:r>
              <a:rPr lang="en-US" altLang="en-US" sz="2200" dirty="0" smtClean="0">
                <a:solidFill>
                  <a:schemeClr val="accent2">
                    <a:lumMod val="40000"/>
                    <a:lumOff val="60000"/>
                  </a:schemeClr>
                </a:solidFill>
              </a:rPr>
              <a:t>Problem and solution</a:t>
            </a:r>
          </a:p>
          <a:p>
            <a:pPr eaLnBrk="1" hangingPunct="1"/>
            <a:r>
              <a:rPr lang="en-US" altLang="en-US" sz="2200" dirty="0" smtClean="0">
                <a:solidFill>
                  <a:schemeClr val="accent2">
                    <a:lumMod val="40000"/>
                    <a:lumOff val="60000"/>
                  </a:schemeClr>
                </a:solidFill>
              </a:rPr>
              <a:t>Description</a:t>
            </a:r>
          </a:p>
          <a:p>
            <a:pPr eaLnBrk="1" hangingPunct="1"/>
            <a:endParaRPr lang="en-US" altLang="en-US" sz="2200" dirty="0" smtClean="0">
              <a:solidFill>
                <a:srgbClr val="FFFF99"/>
              </a:solidFill>
            </a:endParaRPr>
          </a:p>
          <a:p>
            <a:pPr eaLnBrk="1" hangingPunct="1"/>
            <a:endParaRPr lang="en-US" altLang="en-US" dirty="0" smtClean="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09600" y="457200"/>
            <a:ext cx="7772400" cy="2590800"/>
          </a:xfrm>
        </p:spPr>
        <p:txBody>
          <a:bodyPr/>
          <a:lstStyle/>
          <a:p>
            <a:pPr eaLnBrk="1" hangingPunct="1"/>
            <a:r>
              <a:rPr lang="en-US" altLang="en-US" dirty="0" smtClean="0">
                <a:solidFill>
                  <a:srgbClr val="FFFF00"/>
                </a:solidFill>
              </a:rPr>
              <a:t>Bring your 8 answers to class tomorrow to find out if you’re a master of text structures!</a:t>
            </a:r>
            <a:endParaRPr lang="en-US" altLang="en-US" dirty="0" smtClean="0">
              <a:solidFill>
                <a:srgbClr val="FFFF00"/>
              </a:solidFill>
            </a:endParaRPr>
          </a:p>
        </p:txBody>
      </p:sp>
      <p:pic>
        <p:nvPicPr>
          <p:cNvPr id="1026" name="Picture 2" descr="Image result for master of text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3810000" cy="270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dirty="0" smtClean="0">
                <a:solidFill>
                  <a:srgbClr val="FFFF99"/>
                </a:solidFill>
                <a:latin typeface="Century Schoolbook" pitchFamily="-65" charset="0"/>
              </a:rPr>
              <a:t>Text structures</a:t>
            </a:r>
            <a:br>
              <a:rPr lang="en-US" altLang="en-US" dirty="0" smtClean="0">
                <a:solidFill>
                  <a:srgbClr val="FFFF99"/>
                </a:solidFill>
                <a:latin typeface="Century Schoolbook" pitchFamily="-65" charset="0"/>
              </a:rPr>
            </a:br>
            <a:r>
              <a:rPr lang="en-US" altLang="en-US" dirty="0" smtClean="0">
                <a:solidFill>
                  <a:srgbClr val="FFFF99"/>
                </a:solidFill>
                <a:latin typeface="Century Schoolbook" pitchFamily="-65" charset="0"/>
              </a:rPr>
              <a:t>we’ve </a:t>
            </a:r>
            <a:r>
              <a:rPr lang="en-US" altLang="en-US" dirty="0" smtClean="0">
                <a:solidFill>
                  <a:srgbClr val="FFFF99"/>
                </a:solidFill>
                <a:latin typeface="Century Schoolbook" pitchFamily="-65" charset="0"/>
              </a:rPr>
              <a:t>learned about</a:t>
            </a:r>
            <a:endParaRPr lang="en-US" altLang="en-US" dirty="0" smtClean="0">
              <a:solidFill>
                <a:srgbClr val="FFFF99"/>
              </a:solidFill>
              <a:latin typeface="Century Schoolbook" pitchFamily="-65" charset="0"/>
            </a:endParaRPr>
          </a:p>
        </p:txBody>
      </p:sp>
      <p:sp>
        <p:nvSpPr>
          <p:cNvPr id="101379" name="Rectangle 3"/>
          <p:cNvSpPr>
            <a:spLocks noGrp="1" noChangeArrowheads="1"/>
          </p:cNvSpPr>
          <p:nvPr>
            <p:ph type="body" idx="1"/>
          </p:nvPr>
        </p:nvSpPr>
        <p:spPr>
          <a:xfrm>
            <a:off x="685800" y="2743200"/>
            <a:ext cx="4191000" cy="3200400"/>
          </a:xfrm>
        </p:spPr>
        <p:txBody>
          <a:bodyPr/>
          <a:lstStyle/>
          <a:p>
            <a:pPr eaLnBrk="1" hangingPunct="1"/>
            <a:r>
              <a:rPr lang="en-US" altLang="en-US" dirty="0" smtClean="0">
                <a:solidFill>
                  <a:srgbClr val="99FFCC"/>
                </a:solidFill>
              </a:rPr>
              <a:t>Chronological order</a:t>
            </a:r>
          </a:p>
          <a:p>
            <a:pPr eaLnBrk="1" hangingPunct="1"/>
            <a:r>
              <a:rPr lang="en-US" altLang="en-US" dirty="0" smtClean="0">
                <a:solidFill>
                  <a:srgbClr val="99FFCC"/>
                </a:solidFill>
              </a:rPr>
              <a:t>Compare and contrast</a:t>
            </a:r>
          </a:p>
          <a:p>
            <a:pPr eaLnBrk="1" hangingPunct="1"/>
            <a:r>
              <a:rPr lang="en-US" altLang="en-US" dirty="0" smtClean="0">
                <a:solidFill>
                  <a:srgbClr val="99FFCC"/>
                </a:solidFill>
              </a:rPr>
              <a:t>Cause and effect</a:t>
            </a:r>
          </a:p>
          <a:p>
            <a:pPr eaLnBrk="1" hangingPunct="1"/>
            <a:r>
              <a:rPr lang="en-US" altLang="en-US" dirty="0" smtClean="0">
                <a:solidFill>
                  <a:srgbClr val="99FFCC"/>
                </a:solidFill>
              </a:rPr>
              <a:t>Problem and solution</a:t>
            </a:r>
          </a:p>
          <a:p>
            <a:pPr eaLnBrk="1" hangingPunct="1"/>
            <a:r>
              <a:rPr lang="en-US" altLang="en-US" dirty="0" smtClean="0">
                <a:solidFill>
                  <a:srgbClr val="99FFCC"/>
                </a:solidFill>
              </a:rPr>
              <a:t>Description</a:t>
            </a:r>
          </a:p>
        </p:txBody>
      </p:sp>
      <p:pic>
        <p:nvPicPr>
          <p:cNvPr id="101380" name="Picture 4" descr="abandoned schoolhou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187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dirty="0" smtClean="0">
                <a:solidFill>
                  <a:srgbClr val="99FFCC"/>
                </a:solidFill>
                <a:latin typeface="Century Schoolbook" pitchFamily="-65" charset="0"/>
              </a:rPr>
              <a:t>Clue words #1</a:t>
            </a:r>
            <a:endParaRPr lang="en-US" altLang="en-US" dirty="0" smtClean="0">
              <a:solidFill>
                <a:srgbClr val="99FFCC"/>
              </a:solidFill>
              <a:latin typeface="Century Schoolbook" pitchFamily="-65" charset="0"/>
            </a:endParaRPr>
          </a:p>
        </p:txBody>
      </p:sp>
      <p:sp>
        <p:nvSpPr>
          <p:cNvPr id="152579" name="Rectangle 3"/>
          <p:cNvSpPr>
            <a:spLocks noGrp="1" noChangeArrowheads="1"/>
          </p:cNvSpPr>
          <p:nvPr>
            <p:ph type="body" sz="half" idx="1"/>
          </p:nvPr>
        </p:nvSpPr>
        <p:spPr>
          <a:xfrm>
            <a:off x="2057400" y="3200400"/>
            <a:ext cx="5029200" cy="1981200"/>
          </a:xfrm>
        </p:spPr>
        <p:txBody>
          <a:bodyPr/>
          <a:lstStyle/>
          <a:p>
            <a:pPr algn="ctr" eaLnBrk="1" hangingPunct="1">
              <a:buFontTx/>
              <a:buNone/>
            </a:pPr>
            <a:r>
              <a:rPr lang="en-US" altLang="en-US" dirty="0" smtClean="0">
                <a:solidFill>
                  <a:srgbClr val="FFFF99"/>
                </a:solidFill>
              </a:rPr>
              <a:t>  </a:t>
            </a:r>
            <a:r>
              <a:rPr lang="en-US" altLang="en-US" dirty="0" smtClean="0">
                <a:solidFill>
                  <a:srgbClr val="FFFF99"/>
                </a:solidFill>
              </a:rPr>
              <a:t> </a:t>
            </a:r>
            <a:r>
              <a:rPr lang="en-US" altLang="en-US" dirty="0" smtClean="0">
                <a:solidFill>
                  <a:srgbClr val="FFCC66"/>
                </a:solidFill>
              </a:rPr>
              <a:t>however, on the other hand, similarity, like, unlike</a:t>
            </a:r>
          </a:p>
        </p:txBody>
      </p:sp>
      <p:sp>
        <p:nvSpPr>
          <p:cNvPr id="103428" name="Text Box 6"/>
          <p:cNvSpPr txBox="1">
            <a:spLocks noChangeArrowheads="1"/>
          </p:cNvSpPr>
          <p:nvPr/>
        </p:nvSpPr>
        <p:spPr bwMode="auto">
          <a:xfrm>
            <a:off x="1371600" y="16764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eaLnBrk="1" hangingPunct="1">
              <a:spcBef>
                <a:spcPct val="50000"/>
              </a:spcBef>
            </a:pPr>
            <a:r>
              <a:rPr lang="en-US" altLang="en-US">
                <a:solidFill>
                  <a:srgbClr val="FFFF99"/>
                </a:solidFill>
              </a:rPr>
              <a:t>Can you figure out the text structure that these clue words point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2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dirty="0">
                <a:solidFill>
                  <a:srgbClr val="99FFCC"/>
                </a:solidFill>
                <a:latin typeface="Century Schoolbook" pitchFamily="-65" charset="0"/>
              </a:rPr>
              <a:t>Clue words </a:t>
            </a:r>
            <a:r>
              <a:rPr lang="en-US" altLang="en-US" dirty="0" smtClean="0">
                <a:solidFill>
                  <a:srgbClr val="99FFCC"/>
                </a:solidFill>
                <a:latin typeface="Century Schoolbook" pitchFamily="-65" charset="0"/>
              </a:rPr>
              <a:t>#2</a:t>
            </a:r>
            <a:endParaRPr lang="en-US" altLang="en-US" dirty="0" smtClean="0">
              <a:solidFill>
                <a:srgbClr val="99FFCC"/>
              </a:solidFill>
              <a:latin typeface="Century Schoolbook" pitchFamily="-65" charset="0"/>
            </a:endParaRPr>
          </a:p>
        </p:txBody>
      </p:sp>
      <p:sp>
        <p:nvSpPr>
          <p:cNvPr id="154627" name="Rectangle 3"/>
          <p:cNvSpPr>
            <a:spLocks noGrp="1" noChangeArrowheads="1"/>
          </p:cNvSpPr>
          <p:nvPr>
            <p:ph type="body" sz="half" idx="1"/>
          </p:nvPr>
        </p:nvSpPr>
        <p:spPr>
          <a:xfrm>
            <a:off x="2590800" y="2895600"/>
            <a:ext cx="4495800" cy="2590800"/>
          </a:xfrm>
        </p:spPr>
        <p:txBody>
          <a:bodyPr/>
          <a:lstStyle/>
          <a:p>
            <a:pPr algn="ctr" eaLnBrk="1" hangingPunct="1">
              <a:buFontTx/>
              <a:buNone/>
            </a:pPr>
            <a:r>
              <a:rPr lang="en-US" altLang="en-US" dirty="0" smtClean="0">
                <a:solidFill>
                  <a:srgbClr val="FFFF99"/>
                </a:solidFill>
              </a:rPr>
              <a:t>   </a:t>
            </a:r>
            <a:r>
              <a:rPr lang="en-US" altLang="en-US" dirty="0" smtClean="0">
                <a:solidFill>
                  <a:srgbClr val="FF99CC"/>
                </a:solidFill>
              </a:rPr>
              <a:t>as </a:t>
            </a:r>
            <a:r>
              <a:rPr lang="en-US" altLang="en-US" dirty="0" smtClean="0">
                <a:solidFill>
                  <a:srgbClr val="FF99CC"/>
                </a:solidFill>
              </a:rPr>
              <a:t>a result, consequently, therefore, so, cause, effect</a:t>
            </a:r>
          </a:p>
        </p:txBody>
      </p:sp>
      <p:sp>
        <p:nvSpPr>
          <p:cNvPr id="105476" name="Text Box 4"/>
          <p:cNvSpPr txBox="1">
            <a:spLocks noChangeArrowheads="1"/>
          </p:cNvSpPr>
          <p:nvPr/>
        </p:nvSpPr>
        <p:spPr bwMode="auto">
          <a:xfrm>
            <a:off x="1371600" y="16764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eaLnBrk="1" hangingPunct="1">
              <a:spcBef>
                <a:spcPct val="50000"/>
              </a:spcBef>
            </a:pPr>
            <a:r>
              <a:rPr lang="en-US" altLang="en-US">
                <a:solidFill>
                  <a:srgbClr val="FFFF99"/>
                </a:solidFill>
              </a:rPr>
              <a:t>Can you figure out the text structure that these clue words point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en-US" dirty="0">
                <a:solidFill>
                  <a:srgbClr val="99FFCC"/>
                </a:solidFill>
                <a:latin typeface="Century Schoolbook" pitchFamily="-65" charset="0"/>
              </a:rPr>
              <a:t>Clue words </a:t>
            </a:r>
            <a:r>
              <a:rPr lang="en-US" altLang="en-US" dirty="0" smtClean="0">
                <a:solidFill>
                  <a:srgbClr val="99FFCC"/>
                </a:solidFill>
                <a:latin typeface="Century Schoolbook" pitchFamily="-65" charset="0"/>
              </a:rPr>
              <a:t>#3</a:t>
            </a:r>
            <a:endParaRPr lang="en-US" altLang="en-US" dirty="0" smtClean="0">
              <a:solidFill>
                <a:srgbClr val="99FFCC"/>
              </a:solidFill>
              <a:latin typeface="Century Schoolbook" pitchFamily="-65" charset="0"/>
            </a:endParaRPr>
          </a:p>
        </p:txBody>
      </p:sp>
      <p:sp>
        <p:nvSpPr>
          <p:cNvPr id="156675" name="Rectangle 3"/>
          <p:cNvSpPr>
            <a:spLocks noGrp="1" noChangeArrowheads="1"/>
          </p:cNvSpPr>
          <p:nvPr>
            <p:ph type="body" sz="half" idx="1"/>
          </p:nvPr>
        </p:nvSpPr>
        <p:spPr>
          <a:xfrm>
            <a:off x="2209800" y="2895600"/>
            <a:ext cx="4572000" cy="2590800"/>
          </a:xfrm>
        </p:spPr>
        <p:txBody>
          <a:bodyPr/>
          <a:lstStyle/>
          <a:p>
            <a:pPr algn="ctr" eaLnBrk="1" hangingPunct="1">
              <a:buFontTx/>
              <a:buNone/>
            </a:pPr>
            <a:r>
              <a:rPr lang="en-US" altLang="en-US" sz="2800" dirty="0" smtClean="0">
                <a:solidFill>
                  <a:srgbClr val="FFFF99"/>
                </a:solidFill>
              </a:rPr>
              <a:t>   </a:t>
            </a:r>
            <a:r>
              <a:rPr lang="en-US" altLang="en-US" sz="2800" dirty="0" smtClean="0">
                <a:solidFill>
                  <a:srgbClr val="FFFF99"/>
                </a:solidFill>
              </a:rPr>
              <a:t> </a:t>
            </a:r>
            <a:r>
              <a:rPr lang="en-US" altLang="en-US" dirty="0" smtClean="0">
                <a:solidFill>
                  <a:srgbClr val="FFCC66"/>
                </a:solidFill>
              </a:rPr>
              <a:t>problem, solution, threat, difficulty, hope, answer, possibility</a:t>
            </a:r>
          </a:p>
        </p:txBody>
      </p:sp>
      <p:sp>
        <p:nvSpPr>
          <p:cNvPr id="107524" name="Text Box 4"/>
          <p:cNvSpPr txBox="1">
            <a:spLocks noChangeArrowheads="1"/>
          </p:cNvSpPr>
          <p:nvPr/>
        </p:nvSpPr>
        <p:spPr bwMode="auto">
          <a:xfrm>
            <a:off x="1371600" y="16764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5" charset="0"/>
                <a:ea typeface="ＭＳ Ｐゴシック" pitchFamily="-65" charset="-128"/>
              </a:defRPr>
            </a:lvl1pPr>
            <a:lvl2pPr marL="37931725" indent="-37474525" eaLnBrk="0" hangingPunct="0">
              <a:defRPr sz="2400">
                <a:solidFill>
                  <a:schemeClr val="tx1"/>
                </a:solidFill>
                <a:latin typeface="Times New Roman" pitchFamily="-65" charset="0"/>
                <a:ea typeface="ＭＳ Ｐゴシック" pitchFamily="-65" charset="-128"/>
              </a:defRPr>
            </a:lvl2pPr>
            <a:lvl3pPr eaLnBrk="0" hangingPunct="0">
              <a:defRPr sz="2400">
                <a:solidFill>
                  <a:schemeClr val="tx1"/>
                </a:solidFill>
                <a:latin typeface="Times New Roman" pitchFamily="-65" charset="0"/>
                <a:ea typeface="ＭＳ Ｐゴシック" pitchFamily="-65" charset="-128"/>
              </a:defRPr>
            </a:lvl3pPr>
            <a:lvl4pPr eaLnBrk="0" hangingPunct="0">
              <a:defRPr sz="2400">
                <a:solidFill>
                  <a:schemeClr val="tx1"/>
                </a:solidFill>
                <a:latin typeface="Times New Roman" pitchFamily="-65" charset="0"/>
                <a:ea typeface="ＭＳ Ｐゴシック" pitchFamily="-65" charset="-128"/>
              </a:defRPr>
            </a:lvl4pPr>
            <a:lvl5pPr eaLnBrk="0" hangingPunct="0">
              <a:defRPr sz="2400">
                <a:solidFill>
                  <a:schemeClr val="tx1"/>
                </a:solidFill>
                <a:latin typeface="Times New Roman"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eaLnBrk="1" hangingPunct="1">
              <a:spcBef>
                <a:spcPct val="50000"/>
              </a:spcBef>
            </a:pPr>
            <a:r>
              <a:rPr lang="en-US" altLang="en-US">
                <a:solidFill>
                  <a:srgbClr val="FFFF99"/>
                </a:solidFill>
              </a:rPr>
              <a:t>Can you figure out the text structure that these clue words point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dirty="0" smtClean="0">
                <a:solidFill>
                  <a:srgbClr val="FFCC66"/>
                </a:solidFill>
              </a:rPr>
              <a:t>What’s the text structure</a:t>
            </a:r>
            <a:r>
              <a:rPr lang="en-US" altLang="en-US" dirty="0" smtClean="0">
                <a:solidFill>
                  <a:srgbClr val="FFCC66"/>
                </a:solidFill>
              </a:rPr>
              <a:t>? #4</a:t>
            </a:r>
            <a:endParaRPr lang="en-US" altLang="en-US" dirty="0" smtClean="0">
              <a:solidFill>
                <a:srgbClr val="FFCC66"/>
              </a:solidFill>
            </a:endParaRPr>
          </a:p>
        </p:txBody>
      </p:sp>
      <p:sp>
        <p:nvSpPr>
          <p:cNvPr id="123907" name="Rectangle 3"/>
          <p:cNvSpPr>
            <a:spLocks noGrp="1" noChangeArrowheads="1"/>
          </p:cNvSpPr>
          <p:nvPr>
            <p:ph type="body" sz="half" idx="1"/>
          </p:nvPr>
        </p:nvSpPr>
        <p:spPr>
          <a:xfrm>
            <a:off x="685800" y="1981200"/>
            <a:ext cx="2286000" cy="4114800"/>
          </a:xfrm>
        </p:spPr>
        <p:txBody>
          <a:bodyPr/>
          <a:lstStyle/>
          <a:p>
            <a:pPr eaLnBrk="1" hangingPunct="1"/>
            <a:r>
              <a:rPr lang="en-US" altLang="en-US" sz="2400" dirty="0" smtClean="0">
                <a:solidFill>
                  <a:srgbClr val="FFCC66"/>
                </a:solidFill>
              </a:rPr>
              <a:t>Chronological order</a:t>
            </a:r>
          </a:p>
          <a:p>
            <a:pPr eaLnBrk="1" hangingPunct="1"/>
            <a:r>
              <a:rPr lang="en-US" altLang="en-US" sz="2400" dirty="0" smtClean="0">
                <a:solidFill>
                  <a:srgbClr val="FFCC66"/>
                </a:solidFill>
              </a:rPr>
              <a:t>Compare and contrast</a:t>
            </a:r>
          </a:p>
          <a:p>
            <a:pPr eaLnBrk="1" hangingPunct="1"/>
            <a:r>
              <a:rPr lang="en-US" altLang="en-US" sz="2400" dirty="0" smtClean="0">
                <a:solidFill>
                  <a:srgbClr val="FFCC66"/>
                </a:solidFill>
              </a:rPr>
              <a:t>Cause and effect</a:t>
            </a:r>
          </a:p>
          <a:p>
            <a:pPr eaLnBrk="1" hangingPunct="1"/>
            <a:r>
              <a:rPr lang="en-US" altLang="en-US" sz="2400" dirty="0" smtClean="0">
                <a:solidFill>
                  <a:srgbClr val="FFCC66"/>
                </a:solidFill>
              </a:rPr>
              <a:t>Problem and solution</a:t>
            </a:r>
          </a:p>
          <a:p>
            <a:pPr eaLnBrk="1" hangingPunct="1"/>
            <a:r>
              <a:rPr lang="en-US" altLang="en-US" sz="2400" dirty="0" smtClean="0">
                <a:solidFill>
                  <a:srgbClr val="FFCC66"/>
                </a:solidFill>
              </a:rPr>
              <a:t>Description</a:t>
            </a:r>
          </a:p>
        </p:txBody>
      </p:sp>
      <p:sp>
        <p:nvSpPr>
          <p:cNvPr id="123908" name="Rectangle 4"/>
          <p:cNvSpPr>
            <a:spLocks noGrp="1" noChangeArrowheads="1"/>
          </p:cNvSpPr>
          <p:nvPr>
            <p:ph type="body" sz="half" idx="2"/>
          </p:nvPr>
        </p:nvSpPr>
        <p:spPr>
          <a:xfrm>
            <a:off x="3124200" y="1676400"/>
            <a:ext cx="5334000" cy="4419600"/>
          </a:xfrm>
        </p:spPr>
        <p:txBody>
          <a:bodyPr/>
          <a:lstStyle/>
          <a:p>
            <a:pPr eaLnBrk="1" hangingPunct="1">
              <a:buFontTx/>
              <a:buNone/>
            </a:pPr>
            <a:r>
              <a:rPr lang="en-US" altLang="en-US" sz="2400" dirty="0" smtClean="0"/>
              <a:t>         </a:t>
            </a:r>
            <a:r>
              <a:rPr lang="en-US" altLang="en-US" sz="2000" dirty="0" smtClean="0">
                <a:solidFill>
                  <a:schemeClr val="bg1"/>
                </a:solidFill>
                <a:latin typeface="Lucida Bright" pitchFamily="-65" charset="0"/>
                <a:cs typeface="Times New Roman" pitchFamily="-65"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endParaRPr lang="en-US" altLang="en-US" sz="2000" dirty="0" smtClean="0">
              <a:solidFill>
                <a:schemeClr val="bg1"/>
              </a:solidFill>
              <a:cs typeface="Times New Roman" pitchFamily="-65" charset="0"/>
            </a:endParaRPr>
          </a:p>
          <a:p>
            <a:pPr eaLnBrk="1" hangingPunct="1">
              <a:buFontTx/>
              <a:buNone/>
            </a:pPr>
            <a:endParaRPr lang="en-US" altLang="en-US" sz="2000" dirty="0" smtClean="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Effect transition="in" filter="fade">
                                      <p:cBhvr>
                                        <p:cTn id="7" dur="1000"/>
                                        <p:tgtEl>
                                          <p:spTgt spid="123908">
                                            <p:txEl>
                                              <p:pRg st="0" end="0"/>
                                            </p:txEl>
                                          </p:spTgt>
                                        </p:tgtEl>
                                      </p:cBhvr>
                                    </p:animEffect>
                                    <p:anim calcmode="lin" valueType="num">
                                      <p:cBhvr>
                                        <p:cTn id="8" dur="1000" fill="hold"/>
                                        <p:tgtEl>
                                          <p:spTgt spid="12390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390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3907">
                                            <p:txEl>
                                              <p:pRg st="0" end="0"/>
                                            </p:txEl>
                                          </p:spTgt>
                                        </p:tgtEl>
                                        <p:attrNameLst>
                                          <p:attrName>style.visibility</p:attrName>
                                        </p:attrNameLst>
                                      </p:cBhvr>
                                      <p:to>
                                        <p:strVal val="visible"/>
                                      </p:to>
                                    </p:set>
                                    <p:animEffect transition="in" filter="fade">
                                      <p:cBhvr>
                                        <p:cTn id="13" dur="1000"/>
                                        <p:tgtEl>
                                          <p:spTgt spid="123907">
                                            <p:txEl>
                                              <p:pRg st="0" end="0"/>
                                            </p:txEl>
                                          </p:spTgt>
                                        </p:tgtEl>
                                      </p:cBhvr>
                                    </p:animEffect>
                                    <p:anim calcmode="lin" valueType="num">
                                      <p:cBhvr>
                                        <p:cTn id="14" dur="10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390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3907">
                                            <p:txEl>
                                              <p:pRg st="1" end="1"/>
                                            </p:txEl>
                                          </p:spTgt>
                                        </p:tgtEl>
                                        <p:attrNameLst>
                                          <p:attrName>style.visibility</p:attrName>
                                        </p:attrNameLst>
                                      </p:cBhvr>
                                      <p:to>
                                        <p:strVal val="visible"/>
                                      </p:to>
                                    </p:set>
                                    <p:animEffect transition="in" filter="fade">
                                      <p:cBhvr>
                                        <p:cTn id="19" dur="1000"/>
                                        <p:tgtEl>
                                          <p:spTgt spid="123907">
                                            <p:txEl>
                                              <p:pRg st="1" end="1"/>
                                            </p:txEl>
                                          </p:spTgt>
                                        </p:tgtEl>
                                      </p:cBhvr>
                                    </p:animEffect>
                                    <p:anim calcmode="lin" valueType="num">
                                      <p:cBhvr>
                                        <p:cTn id="20" dur="10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390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23907">
                                            <p:txEl>
                                              <p:pRg st="2" end="2"/>
                                            </p:txEl>
                                          </p:spTgt>
                                        </p:tgtEl>
                                        <p:attrNameLst>
                                          <p:attrName>style.visibility</p:attrName>
                                        </p:attrNameLst>
                                      </p:cBhvr>
                                      <p:to>
                                        <p:strVal val="visible"/>
                                      </p:to>
                                    </p:set>
                                    <p:animEffect transition="in" filter="fade">
                                      <p:cBhvr>
                                        <p:cTn id="25" dur="1000"/>
                                        <p:tgtEl>
                                          <p:spTgt spid="123907">
                                            <p:txEl>
                                              <p:pRg st="2" end="2"/>
                                            </p:txEl>
                                          </p:spTgt>
                                        </p:tgtEl>
                                      </p:cBhvr>
                                    </p:animEffect>
                                    <p:anim calcmode="lin" valueType="num">
                                      <p:cBhvr>
                                        <p:cTn id="26" dur="10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2390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23907">
                                            <p:txEl>
                                              <p:pRg st="3" end="3"/>
                                            </p:txEl>
                                          </p:spTgt>
                                        </p:tgtEl>
                                        <p:attrNameLst>
                                          <p:attrName>style.visibility</p:attrName>
                                        </p:attrNameLst>
                                      </p:cBhvr>
                                      <p:to>
                                        <p:strVal val="visible"/>
                                      </p:to>
                                    </p:set>
                                    <p:animEffect transition="in" filter="fade">
                                      <p:cBhvr>
                                        <p:cTn id="31" dur="1000"/>
                                        <p:tgtEl>
                                          <p:spTgt spid="123907">
                                            <p:txEl>
                                              <p:pRg st="3" end="3"/>
                                            </p:txEl>
                                          </p:spTgt>
                                        </p:tgtEl>
                                      </p:cBhvr>
                                    </p:animEffect>
                                    <p:anim calcmode="lin" valueType="num">
                                      <p:cBhvr>
                                        <p:cTn id="32" dur="10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2390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23907">
                                            <p:txEl>
                                              <p:pRg st="4" end="4"/>
                                            </p:txEl>
                                          </p:spTgt>
                                        </p:tgtEl>
                                        <p:attrNameLst>
                                          <p:attrName>style.visibility</p:attrName>
                                        </p:attrNameLst>
                                      </p:cBhvr>
                                      <p:to>
                                        <p:strVal val="visible"/>
                                      </p:to>
                                    </p:set>
                                    <p:animEffect transition="in" filter="fade">
                                      <p:cBhvr>
                                        <p:cTn id="37" dur="1000"/>
                                        <p:tgtEl>
                                          <p:spTgt spid="123907">
                                            <p:txEl>
                                              <p:pRg st="4" end="4"/>
                                            </p:txEl>
                                          </p:spTgt>
                                        </p:tgtEl>
                                      </p:cBhvr>
                                    </p:animEffect>
                                    <p:anim calcmode="lin" valueType="num">
                                      <p:cBhvr>
                                        <p:cTn id="38" dur="10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239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P spid="12390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ltLang="en-US" dirty="0">
                <a:solidFill>
                  <a:srgbClr val="99FFCC"/>
                </a:solidFill>
              </a:rPr>
              <a:t>What’s the text structure? </a:t>
            </a:r>
            <a:r>
              <a:rPr lang="en-US" altLang="en-US" dirty="0" smtClean="0">
                <a:solidFill>
                  <a:srgbClr val="99FFCC"/>
                </a:solidFill>
              </a:rPr>
              <a:t>#5</a:t>
            </a:r>
            <a:endParaRPr lang="en-US" altLang="en-US" dirty="0" smtClean="0">
              <a:solidFill>
                <a:srgbClr val="99FFCC"/>
              </a:solidFill>
            </a:endParaRPr>
          </a:p>
        </p:txBody>
      </p:sp>
      <p:sp>
        <p:nvSpPr>
          <p:cNvPr id="136195" name="Rectangle 3"/>
          <p:cNvSpPr>
            <a:spLocks noGrp="1" noChangeArrowheads="1"/>
          </p:cNvSpPr>
          <p:nvPr>
            <p:ph type="body" sz="half" idx="1"/>
          </p:nvPr>
        </p:nvSpPr>
        <p:spPr>
          <a:xfrm>
            <a:off x="685800" y="1981200"/>
            <a:ext cx="2286000" cy="4114800"/>
          </a:xfrm>
        </p:spPr>
        <p:txBody>
          <a:bodyPr/>
          <a:lstStyle/>
          <a:p>
            <a:pPr eaLnBrk="1" hangingPunct="1"/>
            <a:r>
              <a:rPr lang="en-US" altLang="en-US" sz="2400" smtClean="0">
                <a:solidFill>
                  <a:srgbClr val="99FFCC"/>
                </a:solidFill>
              </a:rPr>
              <a:t>Chronological order</a:t>
            </a:r>
          </a:p>
          <a:p>
            <a:pPr eaLnBrk="1" hangingPunct="1"/>
            <a:r>
              <a:rPr lang="en-US" altLang="en-US" sz="2400" smtClean="0">
                <a:solidFill>
                  <a:srgbClr val="99FFCC"/>
                </a:solidFill>
              </a:rPr>
              <a:t>Compare and contrast</a:t>
            </a:r>
          </a:p>
          <a:p>
            <a:pPr eaLnBrk="1" hangingPunct="1"/>
            <a:r>
              <a:rPr lang="en-US" altLang="en-US" sz="2400" smtClean="0">
                <a:solidFill>
                  <a:srgbClr val="99FFCC"/>
                </a:solidFill>
              </a:rPr>
              <a:t>Cause and effect</a:t>
            </a:r>
          </a:p>
          <a:p>
            <a:pPr eaLnBrk="1" hangingPunct="1"/>
            <a:r>
              <a:rPr lang="en-US" altLang="en-US" sz="2400" smtClean="0">
                <a:solidFill>
                  <a:srgbClr val="99FFCC"/>
                </a:solidFill>
              </a:rPr>
              <a:t>Problem and solution</a:t>
            </a:r>
          </a:p>
          <a:p>
            <a:pPr eaLnBrk="1" hangingPunct="1"/>
            <a:r>
              <a:rPr lang="en-US" altLang="en-US" sz="2400" smtClean="0">
                <a:solidFill>
                  <a:srgbClr val="99FFCC"/>
                </a:solidFill>
              </a:rPr>
              <a:t>Description</a:t>
            </a:r>
          </a:p>
          <a:p>
            <a:pPr eaLnBrk="1" hangingPunct="1"/>
            <a:endParaRPr lang="en-US" altLang="en-US" smtClean="0">
              <a:solidFill>
                <a:srgbClr val="99FFCC"/>
              </a:solidFill>
            </a:endParaRPr>
          </a:p>
        </p:txBody>
      </p:sp>
      <p:sp>
        <p:nvSpPr>
          <p:cNvPr id="136196" name="Rectangle 4"/>
          <p:cNvSpPr>
            <a:spLocks noGrp="1" noChangeArrowheads="1"/>
          </p:cNvSpPr>
          <p:nvPr>
            <p:ph type="body" sz="half" idx="2"/>
          </p:nvPr>
        </p:nvSpPr>
        <p:spPr>
          <a:xfrm>
            <a:off x="3276600" y="1981200"/>
            <a:ext cx="5181600" cy="4114800"/>
          </a:xfrm>
        </p:spPr>
        <p:txBody>
          <a:bodyPr/>
          <a:lstStyle/>
          <a:p>
            <a:pPr marL="122238" indent="4763" eaLnBrk="1" hangingPunct="1">
              <a:lnSpc>
                <a:spcPct val="90000"/>
              </a:lnSpc>
              <a:buFontTx/>
              <a:buNone/>
            </a:pPr>
            <a:r>
              <a:rPr lang="en-US" altLang="en-US" sz="2000" dirty="0" smtClean="0">
                <a:latin typeface="Comic Sans MS" pitchFamily="-65" charset="0"/>
                <a:cs typeface="Times New Roman" pitchFamily="-65" charset="0"/>
              </a:rPr>
              <a:t>   </a:t>
            </a:r>
            <a:r>
              <a:rPr lang="en-US" altLang="en-US" sz="2000" dirty="0" smtClean="0">
                <a:solidFill>
                  <a:schemeClr val="bg1"/>
                </a:solidFill>
                <a:latin typeface="Lucida Bright" panose="02040602050505020304" pitchFamily="18" charset="0"/>
                <a:cs typeface="Times New Roman" pitchFamily="-65"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p>
          <a:p>
            <a:pPr eaLnBrk="1" hangingPunct="1">
              <a:lnSpc>
                <a:spcPct val="90000"/>
              </a:lnSpc>
            </a:pPr>
            <a:endParaRPr lang="en-US" altLang="en-US" sz="2000" dirty="0" smtClean="0">
              <a:solidFill>
                <a:srgbClr val="FFFF99"/>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457200"/>
            <a:ext cx="7772400" cy="838200"/>
          </a:xfrm>
        </p:spPr>
        <p:txBody>
          <a:bodyPr/>
          <a:lstStyle/>
          <a:p>
            <a:pPr eaLnBrk="1" hangingPunct="1"/>
            <a:r>
              <a:rPr lang="en-US" altLang="en-US" dirty="0">
                <a:solidFill>
                  <a:srgbClr val="FFFF99"/>
                </a:solidFill>
              </a:rPr>
              <a:t>What’s the text structure? </a:t>
            </a:r>
            <a:r>
              <a:rPr lang="en-US" altLang="en-US" dirty="0" smtClean="0">
                <a:solidFill>
                  <a:srgbClr val="FFFF99"/>
                </a:solidFill>
              </a:rPr>
              <a:t>#6</a:t>
            </a:r>
            <a:endParaRPr lang="en-US" altLang="en-US" dirty="0" smtClean="0">
              <a:solidFill>
                <a:srgbClr val="FFFF99"/>
              </a:solidFill>
            </a:endParaRPr>
          </a:p>
        </p:txBody>
      </p:sp>
      <p:sp>
        <p:nvSpPr>
          <p:cNvPr id="144387" name="Rectangle 3"/>
          <p:cNvSpPr>
            <a:spLocks noGrp="1" noChangeArrowheads="1"/>
          </p:cNvSpPr>
          <p:nvPr>
            <p:ph type="body" sz="half" idx="1"/>
          </p:nvPr>
        </p:nvSpPr>
        <p:spPr>
          <a:xfrm>
            <a:off x="685800" y="1981200"/>
            <a:ext cx="2438400" cy="4114800"/>
          </a:xfrm>
        </p:spPr>
        <p:txBody>
          <a:bodyPr/>
          <a:lstStyle/>
          <a:p>
            <a:pPr eaLnBrk="1" hangingPunct="1"/>
            <a:r>
              <a:rPr lang="en-US" altLang="en-US" sz="2200" smtClean="0">
                <a:solidFill>
                  <a:srgbClr val="FFFF99"/>
                </a:solidFill>
              </a:rPr>
              <a:t>Chronological order</a:t>
            </a:r>
          </a:p>
          <a:p>
            <a:pPr eaLnBrk="1" hangingPunct="1"/>
            <a:r>
              <a:rPr lang="en-US" altLang="en-US" sz="2200" smtClean="0">
                <a:solidFill>
                  <a:srgbClr val="FFFF99"/>
                </a:solidFill>
              </a:rPr>
              <a:t>Compare and contrast</a:t>
            </a:r>
          </a:p>
          <a:p>
            <a:pPr eaLnBrk="1" hangingPunct="1"/>
            <a:r>
              <a:rPr lang="en-US" altLang="en-US" sz="2200" smtClean="0">
                <a:solidFill>
                  <a:srgbClr val="FFFF99"/>
                </a:solidFill>
              </a:rPr>
              <a:t>Cause and effect</a:t>
            </a:r>
          </a:p>
          <a:p>
            <a:pPr eaLnBrk="1" hangingPunct="1"/>
            <a:r>
              <a:rPr lang="en-US" altLang="en-US" sz="2200" smtClean="0">
                <a:solidFill>
                  <a:srgbClr val="FFFF99"/>
                </a:solidFill>
              </a:rPr>
              <a:t>Problem and solution</a:t>
            </a:r>
          </a:p>
          <a:p>
            <a:pPr eaLnBrk="1" hangingPunct="1"/>
            <a:r>
              <a:rPr lang="en-US" altLang="en-US" sz="2200" smtClean="0">
                <a:solidFill>
                  <a:srgbClr val="FFFF99"/>
                </a:solidFill>
              </a:rPr>
              <a:t>Description</a:t>
            </a:r>
          </a:p>
          <a:p>
            <a:pPr eaLnBrk="1" hangingPunct="1"/>
            <a:endParaRPr lang="en-US" altLang="en-US" sz="2200" smtClean="0">
              <a:solidFill>
                <a:srgbClr val="FFFF99"/>
              </a:solidFill>
            </a:endParaRPr>
          </a:p>
        </p:txBody>
      </p:sp>
      <p:sp>
        <p:nvSpPr>
          <p:cNvPr id="144388" name="Rectangle 4"/>
          <p:cNvSpPr>
            <a:spLocks noGrp="1" noChangeArrowheads="1"/>
          </p:cNvSpPr>
          <p:nvPr>
            <p:ph type="body" sz="half" idx="2"/>
          </p:nvPr>
        </p:nvSpPr>
        <p:spPr>
          <a:xfrm>
            <a:off x="3276600" y="1600200"/>
            <a:ext cx="5181600" cy="4495800"/>
          </a:xfrm>
        </p:spPr>
        <p:txBody>
          <a:bodyPr/>
          <a:lstStyle/>
          <a:p>
            <a:pPr eaLnBrk="1" hangingPunct="1">
              <a:lnSpc>
                <a:spcPct val="90000"/>
              </a:lnSpc>
              <a:buFontTx/>
              <a:buNone/>
            </a:pPr>
            <a:r>
              <a:rPr lang="en-US" altLang="en-US" sz="2400" dirty="0" smtClean="0"/>
              <a:t>          </a:t>
            </a:r>
            <a:r>
              <a:rPr lang="en-US" altLang="en-US" sz="2000" dirty="0" smtClean="0">
                <a:solidFill>
                  <a:schemeClr val="bg1"/>
                </a:solidFill>
                <a:latin typeface="Lucida Bright" panose="02040602050505020304" pitchFamily="18" charset="0"/>
                <a:cs typeface="Times New Roman" pitchFamily="-65"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p>
          <a:p>
            <a:pPr eaLnBrk="1" hangingPunct="1">
              <a:lnSpc>
                <a:spcPct val="90000"/>
              </a:lnSpc>
              <a:buFontTx/>
              <a:buNone/>
            </a:pPr>
            <a:endParaRPr lang="en-US" altLang="en-US" sz="2000" dirty="0" smtClean="0">
              <a:solidFill>
                <a:srgbClr val="99FFCC"/>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tLang="en-US" sz="3600" dirty="0">
                <a:solidFill>
                  <a:srgbClr val="00B0F0"/>
                </a:solidFill>
              </a:rPr>
              <a:t>What’s the text structure? </a:t>
            </a:r>
            <a:r>
              <a:rPr lang="en-US" altLang="en-US" sz="3600" dirty="0" smtClean="0">
                <a:solidFill>
                  <a:srgbClr val="00B0F0"/>
                </a:solidFill>
              </a:rPr>
              <a:t>#7</a:t>
            </a:r>
            <a:endParaRPr lang="en-US" altLang="en-US" sz="3600" dirty="0" smtClean="0">
              <a:solidFill>
                <a:srgbClr val="00B0F0"/>
              </a:solidFill>
              <a:latin typeface="Century Schoolbook" pitchFamily="-65" charset="0"/>
            </a:endParaRPr>
          </a:p>
        </p:txBody>
      </p:sp>
      <p:sp>
        <p:nvSpPr>
          <p:cNvPr id="154627" name="Rectangle 3"/>
          <p:cNvSpPr>
            <a:spLocks noGrp="1" noChangeArrowheads="1"/>
          </p:cNvSpPr>
          <p:nvPr>
            <p:ph type="body" sz="half" idx="1"/>
          </p:nvPr>
        </p:nvSpPr>
        <p:spPr>
          <a:xfrm>
            <a:off x="685800" y="1981200"/>
            <a:ext cx="2209800" cy="4114800"/>
          </a:xfrm>
        </p:spPr>
        <p:txBody>
          <a:bodyPr/>
          <a:lstStyle/>
          <a:p>
            <a:pPr eaLnBrk="1" hangingPunct="1"/>
            <a:r>
              <a:rPr lang="en-US" altLang="en-US" sz="2200" dirty="0" smtClean="0">
                <a:solidFill>
                  <a:srgbClr val="00B0F0"/>
                </a:solidFill>
              </a:rPr>
              <a:t>Chronological order</a:t>
            </a:r>
          </a:p>
          <a:p>
            <a:pPr eaLnBrk="1" hangingPunct="1"/>
            <a:r>
              <a:rPr lang="en-US" altLang="en-US" sz="2200" dirty="0" smtClean="0">
                <a:solidFill>
                  <a:srgbClr val="00B0F0"/>
                </a:solidFill>
              </a:rPr>
              <a:t>Compare and contrast</a:t>
            </a:r>
          </a:p>
          <a:p>
            <a:pPr eaLnBrk="1" hangingPunct="1"/>
            <a:r>
              <a:rPr lang="en-US" altLang="en-US" sz="2200" dirty="0" smtClean="0">
                <a:solidFill>
                  <a:srgbClr val="00B0F0"/>
                </a:solidFill>
              </a:rPr>
              <a:t>Cause and effect</a:t>
            </a:r>
          </a:p>
          <a:p>
            <a:pPr eaLnBrk="1" hangingPunct="1"/>
            <a:r>
              <a:rPr lang="en-US" altLang="en-US" sz="2200" dirty="0" smtClean="0">
                <a:solidFill>
                  <a:srgbClr val="00B0F0"/>
                </a:solidFill>
              </a:rPr>
              <a:t>Problem and solution</a:t>
            </a:r>
          </a:p>
          <a:p>
            <a:pPr eaLnBrk="1" hangingPunct="1"/>
            <a:r>
              <a:rPr lang="en-US" altLang="en-US" sz="2200" dirty="0" smtClean="0">
                <a:solidFill>
                  <a:srgbClr val="00B0F0"/>
                </a:solidFill>
              </a:rPr>
              <a:t>Description</a:t>
            </a:r>
          </a:p>
          <a:p>
            <a:pPr eaLnBrk="1" hangingPunct="1"/>
            <a:endParaRPr lang="en-US" altLang="en-US" dirty="0" smtClean="0">
              <a:solidFill>
                <a:srgbClr val="99FFCC"/>
              </a:solidFill>
            </a:endParaRPr>
          </a:p>
        </p:txBody>
      </p:sp>
      <p:sp>
        <p:nvSpPr>
          <p:cNvPr id="154628" name="Rectangle 4"/>
          <p:cNvSpPr>
            <a:spLocks noGrp="1" noChangeArrowheads="1"/>
          </p:cNvSpPr>
          <p:nvPr>
            <p:ph type="body" sz="half" idx="2"/>
          </p:nvPr>
        </p:nvSpPr>
        <p:spPr>
          <a:xfrm>
            <a:off x="3048000" y="1600200"/>
            <a:ext cx="5410200" cy="4495800"/>
          </a:xfrm>
        </p:spPr>
        <p:txBody>
          <a:bodyPr/>
          <a:lstStyle/>
          <a:p>
            <a:pPr eaLnBrk="1" hangingPunct="1">
              <a:lnSpc>
                <a:spcPct val="90000"/>
              </a:lnSpc>
              <a:buFontTx/>
              <a:buNone/>
            </a:pPr>
            <a:r>
              <a:rPr lang="en-US" altLang="en-US" sz="2400" dirty="0" smtClean="0">
                <a:solidFill>
                  <a:schemeClr val="bg1"/>
                </a:solidFill>
                <a:latin typeface="Lucida Bright" panose="02040602050505020304" pitchFamily="18" charset="0"/>
              </a:rPr>
              <a:t>       </a:t>
            </a:r>
            <a:r>
              <a:rPr lang="en-US" altLang="en-US" sz="2400" dirty="0" smtClean="0">
                <a:solidFill>
                  <a:schemeClr val="bg1"/>
                </a:solidFill>
                <a:latin typeface="Lucida Bright" panose="02040602050505020304" pitchFamily="18" charset="0"/>
              </a:rPr>
              <a:t>  </a:t>
            </a:r>
            <a:r>
              <a:rPr lang="en-US" altLang="en-US" sz="2000" dirty="0" smtClean="0">
                <a:solidFill>
                  <a:schemeClr val="bg1"/>
                </a:solidFill>
                <a:latin typeface="Lucida Bright" panose="02040602050505020304" pitchFamily="18" charset="0"/>
                <a:cs typeface="Times New Roman" pitchFamily="-65" charset="0"/>
              </a:rPr>
              <a:t>Chicago </a:t>
            </a:r>
            <a:r>
              <a:rPr lang="en-US" altLang="en-US" sz="2000" dirty="0" smtClean="0">
                <a:solidFill>
                  <a:schemeClr val="bg1"/>
                </a:solidFill>
                <a:latin typeface="Lucida Bright" panose="02040602050505020304" pitchFamily="18" charset="0"/>
                <a:cs typeface="Times New Roman" pitchFamily="-65" charset="0"/>
              </a:rPr>
              <a:t>changed in many ways after the fire. Before the fire, most of the buildings were less than five stories high. The</a:t>
            </a:r>
            <a:r>
              <a:rPr lang="en-US" altLang="en-US" sz="2400" dirty="0" smtClean="0">
                <a:solidFill>
                  <a:schemeClr val="bg1"/>
                </a:solidFill>
                <a:latin typeface="Lucida Bright" panose="02040602050505020304" pitchFamily="18" charset="0"/>
                <a:cs typeface="Times New Roman" pitchFamily="-65" charset="0"/>
              </a:rPr>
              <a:t> </a:t>
            </a:r>
            <a:r>
              <a:rPr lang="en-US" altLang="en-US" sz="2000" dirty="0" smtClean="0">
                <a:solidFill>
                  <a:schemeClr val="bg1"/>
                </a:solidFill>
                <a:latin typeface="Lucida Bright" panose="02040602050505020304" pitchFamily="18" charset="0"/>
                <a:cs typeface="Times New Roman" pitchFamily="-65" charset="0"/>
              </a:rPr>
              <a:t>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p>
          <a:p>
            <a:pPr eaLnBrk="1" hangingPunct="1">
              <a:lnSpc>
                <a:spcPct val="90000"/>
              </a:lnSpc>
              <a:buFontTx/>
              <a:buNone/>
            </a:pPr>
            <a:endParaRPr lang="en-US" altLang="en-US" sz="2000" dirty="0" smtClean="0">
              <a:solidFill>
                <a:srgbClr val="FFCC66"/>
              </a:solidFill>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5969</TotalTime>
  <Words>743</Words>
  <Application>Microsoft Office PowerPoint</Application>
  <PresentationFormat>On-screen Show (4:3)</PresentationFormat>
  <Paragraphs>66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Identifying Text Structures</vt:lpstr>
      <vt:lpstr>Text structures we’ve learned about</vt:lpstr>
      <vt:lpstr>Clue words #1</vt:lpstr>
      <vt:lpstr>Clue words #2</vt:lpstr>
      <vt:lpstr>Clue words #3</vt:lpstr>
      <vt:lpstr>What’s the text structure? #4</vt:lpstr>
      <vt:lpstr>What’s the text structure? #5</vt:lpstr>
      <vt:lpstr>What’s the text structure? #6</vt:lpstr>
      <vt:lpstr>What’s the text structure? #7</vt:lpstr>
      <vt:lpstr>What’s the text structure? #8</vt:lpstr>
      <vt:lpstr>Bring your 8 answers to class tomorrow to find out if you’re a master of text structures!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Text Structures</dc:title>
  <dc:creator>Emily Kissner</dc:creator>
  <cp:lastModifiedBy>Quinlamz</cp:lastModifiedBy>
  <cp:revision>162</cp:revision>
  <dcterms:created xsi:type="dcterms:W3CDTF">2013-10-19T23:15:05Z</dcterms:created>
  <dcterms:modified xsi:type="dcterms:W3CDTF">2016-11-07T03:29:11Z</dcterms:modified>
</cp:coreProperties>
</file>